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D0D9D17-61C0-42CD-8174-BCC10D21BBC7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9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>
        <p:guide orient="horz" pos="792"/>
        <p:guide pos="192"/>
        <p:guide orient="horz" pos="1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AA15-EC73-4209-A557-31DF08224AD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51BBE-BA4C-445C-970A-83B6228D1B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41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51BBE-BA4C-445C-970A-83B6228D1B9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19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viditgandhi/tree-species-identification-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5148912" y="2694611"/>
            <a:ext cx="612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Tree Species Identification Using Deep Learning</a:t>
            </a:r>
            <a:endParaRPr lang="en-US" sz="3600" b="1" u="sng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B76946-C939-2DD2-DE90-EF8999E1D5E9}"/>
              </a:ext>
            </a:extLst>
          </p:cNvPr>
          <p:cNvSpPr txBox="1"/>
          <p:nvPr/>
        </p:nvSpPr>
        <p:spPr>
          <a:xfrm>
            <a:off x="6096000" y="4160939"/>
            <a:ext cx="517618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smart AI-based system to classify tree species from leaf images.</a:t>
            </a:r>
            <a:endParaRPr lang="en-IN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030E4-3D39-A498-98FF-F1EAA8BA4031}"/>
              </a:ext>
            </a:extLst>
          </p:cNvPr>
          <p:cNvSpPr txBox="1"/>
          <p:nvPr/>
        </p:nvSpPr>
        <p:spPr>
          <a:xfrm>
            <a:off x="4779220" y="5600696"/>
            <a:ext cx="290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👤 Kirti Vardhan Singh  </a:t>
            </a:r>
          </a:p>
          <a:p>
            <a:r>
              <a:rPr lang="en-IN" sz="1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📅 July 2025</a:t>
            </a: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AD53-6CA0-D0A1-187C-CCECC1B6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EFB49-FFB5-8621-B586-34445D9E657E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Model Architecture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  <a:r>
              <a:rPr lang="en-US" sz="1800" b="1" dirty="0">
                <a:solidFill>
                  <a:srgbClr val="002060"/>
                </a:solidFill>
              </a:rPr>
              <a:t>  </a:t>
            </a:r>
            <a:endParaRPr lang="en-IN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85502-278F-3E3B-FC06-37EB6223FBAD}"/>
              </a:ext>
            </a:extLst>
          </p:cNvPr>
          <p:cNvSpPr txBox="1"/>
          <p:nvPr/>
        </p:nvSpPr>
        <p:spPr>
          <a:xfrm>
            <a:off x="272562" y="1600203"/>
            <a:ext cx="75525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📁 Data Loading: Leaf images are organized in species-specific folders and split into training and validation sets (80/20).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🧹 Data Preprocessing: Images are resized to 224x224, normalized, and any corrupted files are removed.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🔄 Data Augmentation: Techniques like flipping, zooming, and rotating are applied to increase dataset diversity.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🧠 Model Building: A MobileNetV2 model is used as the base, with custom dense layers added for classification.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🔧 Fine-tuning: The top layers of MobileNetV2 are unfrozen and trained at a lower learning rate to boost performance.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📊 Model Evaluation: Accuracy, loss plots, and confusion matrices are used to assess performance.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🌐 </a:t>
            </a:r>
            <a:r>
              <a:rPr lang="en-GB" sz="1600" dirty="0" err="1"/>
              <a:t>Streamlit</a:t>
            </a:r>
            <a:r>
              <a:rPr lang="en-GB" sz="1600" dirty="0"/>
              <a:t> Web App: A user-friendly app allows image uploads and displays real-time species predictions using the trained model.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41858-305A-155C-5B8A-321EB9D5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808" y="1188206"/>
            <a:ext cx="3522784" cy="52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3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2B65-504C-FC30-2A65-80EA05E7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15AB2-113A-0EE1-03ED-8C529EFE906E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Testing on Custom Images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  <a:r>
              <a:rPr lang="en-US" sz="1800" b="1" dirty="0">
                <a:solidFill>
                  <a:srgbClr val="002060"/>
                </a:solidFill>
              </a:rPr>
              <a:t>  </a:t>
            </a:r>
            <a:endParaRPr lang="en-IN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8EE9B-28EB-87E8-8911-D29B58FD571E}"/>
              </a:ext>
            </a:extLst>
          </p:cNvPr>
          <p:cNvSpPr txBox="1"/>
          <p:nvPr/>
        </p:nvSpPr>
        <p:spPr>
          <a:xfrm>
            <a:off x="272562" y="1696915"/>
            <a:ext cx="6611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📁 Real-world Testing:</a:t>
            </a:r>
          </a:p>
          <a:p>
            <a:pPr algn="just"/>
            <a:r>
              <a:rPr lang="en-GB" sz="1600" dirty="0"/>
              <a:t>   - User uploads a leaf image via the </a:t>
            </a:r>
            <a:r>
              <a:rPr lang="en-GB" sz="1600" dirty="0" err="1"/>
              <a:t>Streamlit</a:t>
            </a:r>
            <a:r>
              <a:rPr lang="en-GB" sz="1600" dirty="0"/>
              <a:t> interface  </a:t>
            </a:r>
          </a:p>
          <a:p>
            <a:pPr algn="just"/>
            <a:r>
              <a:rPr lang="en-GB" sz="1600" dirty="0"/>
              <a:t>   - Image resized and normalized automatically  </a:t>
            </a:r>
          </a:p>
          <a:p>
            <a:pPr algn="just"/>
            <a:r>
              <a:rPr lang="en-GB" sz="1600" dirty="0"/>
              <a:t>   - Model predicts class using trained weights  </a:t>
            </a:r>
          </a:p>
          <a:p>
            <a:pPr algn="just"/>
            <a:r>
              <a:rPr lang="en-GB" sz="1600" dirty="0"/>
              <a:t>   - Outputs tree species name instantly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✅ Example Use Case:</a:t>
            </a:r>
          </a:p>
          <a:p>
            <a:pPr algn="just"/>
            <a:r>
              <a:rPr lang="en-GB" sz="1600" dirty="0"/>
              <a:t>   "Upload a mango leaf → Model predicts: mango"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💡 Demo showed good performance on unseen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9E991-2CB0-B1CA-1E8C-0164711A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18" y="988151"/>
            <a:ext cx="3790782" cy="56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56E5F-F4DA-B923-7131-16C70706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BAEFFE-DB0D-E7F0-0ACC-BBDE9EECC654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Future Work &amp; Improvements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  <a:r>
              <a:rPr lang="en-US" sz="1800" b="1" dirty="0">
                <a:solidFill>
                  <a:srgbClr val="002060"/>
                </a:solidFill>
              </a:rPr>
              <a:t>  </a:t>
            </a:r>
            <a:endParaRPr lang="en-IN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FDCA2-65E1-8415-BE98-CEC4075D23D2}"/>
              </a:ext>
            </a:extLst>
          </p:cNvPr>
          <p:cNvSpPr txBox="1"/>
          <p:nvPr/>
        </p:nvSpPr>
        <p:spPr>
          <a:xfrm>
            <a:off x="272562" y="1696915"/>
            <a:ext cx="66118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/>
              <a:t>🔮 Add a tree recommendation module based on soil &amp; climate data  </a:t>
            </a:r>
          </a:p>
          <a:p>
            <a:pPr algn="just"/>
            <a:r>
              <a:rPr lang="en-GB" sz="1600" dirty="0"/>
              <a:t>📊 Improve class balance with techniques like SMOTE  </a:t>
            </a:r>
          </a:p>
          <a:p>
            <a:pPr algn="just"/>
            <a:r>
              <a:rPr lang="en-GB" sz="1600" dirty="0"/>
              <a:t>📈 Boost accuracy with further fine-tuning and more data  </a:t>
            </a:r>
          </a:p>
          <a:p>
            <a:pPr algn="just"/>
            <a:r>
              <a:rPr lang="en-GB" sz="1600" dirty="0"/>
              <a:t>🌐 Deploy as a full web or mobile application  </a:t>
            </a:r>
          </a:p>
          <a:p>
            <a:pPr algn="just"/>
            <a:r>
              <a:rPr lang="en-GB" sz="1600" dirty="0"/>
              <a:t>📲 Enable real-time camera predictions for field use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✅ Vision: Make tree identification and planting smarter, faster, and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C0B8A-0E39-E52C-5CEF-16655139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38" y="1077363"/>
            <a:ext cx="3575539" cy="53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6DE9F-0B7A-4F02-F43B-C7907833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D5CE28-4750-5C59-2D1C-0FCF382A69C3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9567-D81D-F9EE-47EB-C82E65EF19B1}"/>
              </a:ext>
            </a:extLst>
          </p:cNvPr>
          <p:cNvSpPr txBox="1"/>
          <p:nvPr/>
        </p:nvSpPr>
        <p:spPr>
          <a:xfrm>
            <a:off x="272562" y="1696915"/>
            <a:ext cx="6611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/>
              <a:t>The tree classification model achieved ~70% validation accuracy using transfer learning. It was successfully deployed via a </a:t>
            </a:r>
            <a:r>
              <a:rPr lang="en-GB" sz="1600" dirty="0" err="1"/>
              <a:t>Streamlit</a:t>
            </a:r>
            <a:r>
              <a:rPr lang="en-GB" sz="1600" dirty="0"/>
              <a:t> app for real-time leaf identification. This project lays the foundation for future ecological monitoring tools, including tree recommendations based on soil and climate conditions.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9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559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/>
              <a:t>Dataset: </a:t>
            </a:r>
            <a:r>
              <a:rPr lang="en-IN" sz="1200" dirty="0">
                <a:hlinkClick r:id="rId2"/>
              </a:rPr>
              <a:t>Kaggle – Tree Species Identification Dataset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176162" y="2413337"/>
            <a:ext cx="2839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400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To develop an AI-powered image classification model that can identify the species of a tree based on a photo of its leaf, making tree recognition faster, more accessible, and scalable for ecological use.</a:t>
            </a:r>
            <a:endParaRPr lang="en-IN" sz="1400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5A841-7122-97AE-5C3C-FE74E81542F8}"/>
              </a:ext>
            </a:extLst>
          </p:cNvPr>
          <p:cNvSpPr txBox="1"/>
          <p:nvPr/>
        </p:nvSpPr>
        <p:spPr>
          <a:xfrm>
            <a:off x="272562" y="1696915"/>
            <a:ext cx="6611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machine learning can be used for biological classification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how to use Convolutional Neural Networks (CNNs) and transfer learning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with image datasets and real-world preprocessing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training results and validate predictions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deploy a web-based leaf classification tool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8635-5EEF-6351-5117-B46C21B408EE}"/>
              </a:ext>
            </a:extLst>
          </p:cNvPr>
          <p:cNvSpPr txBox="1"/>
          <p:nvPr/>
        </p:nvSpPr>
        <p:spPr>
          <a:xfrm>
            <a:off x="272562" y="1696915"/>
            <a:ext cx="6611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TensorFlow,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OpenCV, scikit-learn, matplotlib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MobileNetV2 (Transfer Learning)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Google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BA025-7FBA-A67A-BC20-4A2FB63A4641}"/>
              </a:ext>
            </a:extLst>
          </p:cNvPr>
          <p:cNvSpPr txBox="1"/>
          <p:nvPr/>
        </p:nvSpPr>
        <p:spPr>
          <a:xfrm>
            <a:off x="272562" y="1696915"/>
            <a:ext cx="66118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Downloaded and prepared the dataset (31 tree classes)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Preprocessed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images: resized, normalized, removed corrupted files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data augmentation to improve model generalization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transfer learning (MobileNetV2) with fine-tuning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 using categorical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with validation accuracy and confusion matrix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web app to test predictions on custom images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EB1D78-35DE-F7AA-0CD7-6B2D8C92FBF5}"/>
              </a:ext>
            </a:extLst>
          </p:cNvPr>
          <p:cNvSpPr txBox="1"/>
          <p:nvPr/>
        </p:nvSpPr>
        <p:spPr>
          <a:xfrm>
            <a:off x="272562" y="1696915"/>
            <a:ext cx="6611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/>
              <a:t>Manual identification of trees based on leaf features is time-consuming, requires expert knowledge, and is not scalable. There is a need for an automated, AI-based solution that can perform accurate tree classification from images.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1A283-F2D9-B39B-9262-526A1B9AFFBD}"/>
              </a:ext>
            </a:extLst>
          </p:cNvPr>
          <p:cNvSpPr txBox="1"/>
          <p:nvPr/>
        </p:nvSpPr>
        <p:spPr>
          <a:xfrm>
            <a:off x="272562" y="1696915"/>
            <a:ext cx="6611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600" dirty="0"/>
              <a:t>A deep learning-based image classifier using MobileNetV2 that learns features from thousands of leaf images and predicts the correct tree species. A user-friendly </a:t>
            </a:r>
            <a:r>
              <a:rPr lang="en-GB" sz="1600" dirty="0" err="1"/>
              <a:t>Streamlit</a:t>
            </a:r>
            <a:r>
              <a:rPr lang="en-GB" sz="1600" dirty="0"/>
              <a:t> app allows anyone to upload a leaf image and get instant predictions.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191B32-74D5-F7ED-0224-0F37C4F1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5" y="1630368"/>
            <a:ext cx="5733805" cy="233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55C800-A5D1-AC66-676C-C5D3727B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99" y="1630368"/>
            <a:ext cx="3369249" cy="4972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C2B200-911A-1259-11B0-A656E680640F}"/>
              </a:ext>
            </a:extLst>
          </p:cNvPr>
          <p:cNvSpPr txBox="1"/>
          <p:nvPr/>
        </p:nvSpPr>
        <p:spPr>
          <a:xfrm>
            <a:off x="1503485" y="4034399"/>
            <a:ext cx="3174023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Fig.1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 species identifier web app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AD230-139C-D73B-3437-1FE04AC22DEF}"/>
              </a:ext>
            </a:extLst>
          </p:cNvPr>
          <p:cNvSpPr txBox="1"/>
          <p:nvPr/>
        </p:nvSpPr>
        <p:spPr>
          <a:xfrm>
            <a:off x="10204704" y="3352222"/>
            <a:ext cx="1625101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Fig.2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 species identifier Output Prediction</a:t>
            </a:r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Dataset Overview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  <a:r>
              <a:rPr lang="en-US" sz="1800" b="1" dirty="0">
                <a:solidFill>
                  <a:srgbClr val="002060"/>
                </a:solidFill>
              </a:rPr>
              <a:t>  </a:t>
            </a:r>
            <a:endParaRPr lang="en-IN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F8B98-B0CC-4024-7585-0600E3817F5C}"/>
              </a:ext>
            </a:extLst>
          </p:cNvPr>
          <p:cNvSpPr txBox="1"/>
          <p:nvPr/>
        </p:nvSpPr>
        <p:spPr>
          <a:xfrm>
            <a:off x="272562" y="1485901"/>
            <a:ext cx="8343900" cy="152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/>
              <a:t>📦 Source: Kaggle – Tree Species Identification Dataset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🔢 Total Classes: 31 tree species (e.g., neem, mango, banyan, </a:t>
            </a:r>
            <a:r>
              <a:rPr lang="en-GB" sz="1600" dirty="0" err="1"/>
              <a:t>gulmohar</a:t>
            </a:r>
            <a:r>
              <a:rPr lang="en-GB" sz="1600" dirty="0"/>
              <a:t>, etc.)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🖼️ Format: Folder-based image dataset — each folder represents one class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📏 Size: Thousands of </a:t>
            </a:r>
            <a:r>
              <a:rPr lang="en-GB" sz="1600" dirty="0" err="1"/>
              <a:t>labeled</a:t>
            </a:r>
            <a:r>
              <a:rPr lang="en-GB" sz="1600" dirty="0"/>
              <a:t> images  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E523-2FDE-2C4A-D9F7-A80F03C5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C87A91-083A-FFEE-6CB2-4B5C377A8B9B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Data Preprocessing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  <a:r>
              <a:rPr lang="en-US" sz="1800" b="1" dirty="0">
                <a:solidFill>
                  <a:srgbClr val="002060"/>
                </a:solidFill>
              </a:rPr>
              <a:t>  </a:t>
            </a:r>
            <a:endParaRPr lang="en-IN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5075C-AE94-C42B-2119-391834A8B4DB}"/>
              </a:ext>
            </a:extLst>
          </p:cNvPr>
          <p:cNvSpPr txBox="1"/>
          <p:nvPr/>
        </p:nvSpPr>
        <p:spPr>
          <a:xfrm>
            <a:off x="272562" y="1538655"/>
            <a:ext cx="5301761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/>
              <a:t>✔️ Removed corrupted or unreadable image files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✔️ Ignored system folders (e.g., .git)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✔️ Resized all images to 224×224 pixels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✔️ Normalized pixel values to improve training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✔️ Verified consistent folder structure for compatibility</a:t>
            </a:r>
          </a:p>
          <a:p>
            <a:pPr algn="just">
              <a:lnSpc>
                <a:spcPct val="150000"/>
              </a:lnSpc>
            </a:pPr>
            <a:endParaRPr lang="en-GB" sz="1600" dirty="0"/>
          </a:p>
          <a:p>
            <a:pPr algn="just">
              <a:lnSpc>
                <a:spcPct val="150000"/>
              </a:lnSpc>
            </a:pPr>
            <a:r>
              <a:rPr lang="en-GB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5FFE8-E197-4939-527B-791B44AFCBBC}"/>
              </a:ext>
            </a:extLst>
          </p:cNvPr>
          <p:cNvSpPr txBox="1"/>
          <p:nvPr/>
        </p:nvSpPr>
        <p:spPr>
          <a:xfrm>
            <a:off x="5574323" y="1538654"/>
            <a:ext cx="5301761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/>
              <a:t>🔄 Data Augmentation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Used </a:t>
            </a:r>
            <a:r>
              <a:rPr lang="en-GB" sz="1600" dirty="0" err="1"/>
              <a:t>Keras</a:t>
            </a:r>
            <a:r>
              <a:rPr lang="en-GB" sz="1600" dirty="0"/>
              <a:t> </a:t>
            </a:r>
            <a:r>
              <a:rPr lang="en-GB" sz="1600" dirty="0" err="1"/>
              <a:t>ImageDataGenerator</a:t>
            </a:r>
            <a:r>
              <a:rPr lang="en-GB" sz="1600" dirty="0"/>
              <a:t> to improve generalization: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🔁 Horizontal &amp; vertical flips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🔄 Rotation (±15 degrees)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🔍 Zoom in/out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📦 Width &amp; height shift  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🌈 Brightness variation</a:t>
            </a:r>
          </a:p>
          <a:p>
            <a:pPr algn="just">
              <a:lnSpc>
                <a:spcPct val="150000"/>
              </a:lnSpc>
            </a:pPr>
            <a:r>
              <a:rPr lang="en-GB" sz="1600" dirty="0"/>
              <a:t>✅ Helps prevent overfitting and improves model robustness</a:t>
            </a:r>
          </a:p>
        </p:txBody>
      </p:sp>
    </p:spTree>
    <p:extLst>
      <p:ext uri="{BB962C8B-B14F-4D97-AF65-F5344CB8AC3E}">
        <p14:creationId xmlns:p14="http://schemas.microsoft.com/office/powerpoint/2010/main" val="2737701597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196</TotalTime>
  <Words>785</Words>
  <Application>Microsoft Office PowerPoint</Application>
  <PresentationFormat>Widescreen</PresentationFormat>
  <Paragraphs>107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kirti vardhan singh</cp:lastModifiedBy>
  <cp:revision>6</cp:revision>
  <dcterms:created xsi:type="dcterms:W3CDTF">2024-12-31T09:40:01Z</dcterms:created>
  <dcterms:modified xsi:type="dcterms:W3CDTF">2025-08-03T19:34:27Z</dcterms:modified>
</cp:coreProperties>
</file>